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333" r:id="rId3"/>
    <p:sldId id="362" r:id="rId4"/>
    <p:sldId id="363" r:id="rId5"/>
    <p:sldId id="364" r:id="rId6"/>
    <p:sldId id="361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8" autoAdjust="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3A920-1FBA-40A9-B175-737FF52D514F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61501-E3A4-4552-8173-C23411385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61501-E3A4-4552-8173-C23411385B8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457944" cy="652424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027407" y="0"/>
            <a:ext cx="165100" cy="6858000"/>
          </a:xfrm>
          <a:custGeom>
            <a:avLst/>
            <a:gdLst/>
            <a:ahLst/>
            <a:cxnLst/>
            <a:rect l="l" t="t" r="r" b="b"/>
            <a:pathLst>
              <a:path w="165100" h="6858000">
                <a:moveTo>
                  <a:pt x="164592" y="0"/>
                </a:moveTo>
                <a:lnTo>
                  <a:pt x="0" y="0"/>
                </a:lnTo>
                <a:lnTo>
                  <a:pt x="0" y="6858000"/>
                </a:lnTo>
                <a:lnTo>
                  <a:pt x="164592" y="6858000"/>
                </a:lnTo>
                <a:lnTo>
                  <a:pt x="164592" y="0"/>
                </a:lnTo>
                <a:close/>
              </a:path>
            </a:pathLst>
          </a:custGeom>
          <a:solidFill>
            <a:srgbClr val="0031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027408" y="0"/>
            <a:ext cx="165100" cy="6858000"/>
          </a:xfrm>
          <a:custGeom>
            <a:avLst/>
            <a:gdLst/>
            <a:ahLst/>
            <a:cxnLst/>
            <a:rect l="l" t="t" r="r" b="b"/>
            <a:pathLst>
              <a:path w="165100" h="6858000">
                <a:moveTo>
                  <a:pt x="164592" y="0"/>
                </a:moveTo>
                <a:lnTo>
                  <a:pt x="152400" y="0"/>
                </a:lnTo>
                <a:lnTo>
                  <a:pt x="152400" y="12192"/>
                </a:lnTo>
                <a:lnTo>
                  <a:pt x="152400" y="6845808"/>
                </a:lnTo>
                <a:lnTo>
                  <a:pt x="12192" y="6845808"/>
                </a:lnTo>
                <a:lnTo>
                  <a:pt x="12192" y="12192"/>
                </a:lnTo>
                <a:lnTo>
                  <a:pt x="152400" y="12192"/>
                </a:lnTo>
                <a:lnTo>
                  <a:pt x="152400" y="0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lnTo>
                  <a:pt x="0" y="6845808"/>
                </a:lnTo>
                <a:lnTo>
                  <a:pt x="0" y="6858000"/>
                </a:lnTo>
                <a:lnTo>
                  <a:pt x="12192" y="6858000"/>
                </a:lnTo>
                <a:lnTo>
                  <a:pt x="152400" y="6858000"/>
                </a:lnTo>
                <a:lnTo>
                  <a:pt x="164592" y="6858000"/>
                </a:lnTo>
                <a:lnTo>
                  <a:pt x="164592" y="6845808"/>
                </a:lnTo>
                <a:lnTo>
                  <a:pt x="164592" y="12192"/>
                </a:lnTo>
                <a:lnTo>
                  <a:pt x="164592" y="0"/>
                </a:lnTo>
                <a:close/>
              </a:path>
            </a:pathLst>
          </a:custGeom>
          <a:solidFill>
            <a:srgbClr val="085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0647" y="1991739"/>
            <a:ext cx="7274559" cy="1166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0" dirty="0"/>
              <a:pPr marL="114300">
                <a:lnSpc>
                  <a:spcPct val="100000"/>
                </a:lnSpc>
                <a:spcBef>
                  <a:spcPts val="15"/>
                </a:spcBef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0" dirty="0"/>
              <a:pPr marL="114300">
                <a:lnSpc>
                  <a:spcPct val="100000"/>
                </a:lnSpc>
                <a:spcBef>
                  <a:spcPts val="15"/>
                </a:spcBef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0" dirty="0"/>
              <a:pPr marL="114300">
                <a:lnSpc>
                  <a:spcPct val="100000"/>
                </a:lnSpc>
                <a:spcBef>
                  <a:spcPts val="15"/>
                </a:spcBef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0" dirty="0"/>
              <a:pPr marL="114300">
                <a:lnSpc>
                  <a:spcPct val="100000"/>
                </a:lnSpc>
                <a:spcBef>
                  <a:spcPts val="15"/>
                </a:spcBef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0" dirty="0"/>
              <a:pPr marL="114300">
                <a:lnSpc>
                  <a:spcPct val="100000"/>
                </a:lnSpc>
                <a:spcBef>
                  <a:spcPts val="15"/>
                </a:spcBef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041380" cy="957580"/>
          </a:xfrm>
          <a:custGeom>
            <a:avLst/>
            <a:gdLst/>
            <a:ahLst/>
            <a:cxnLst/>
            <a:rect l="l" t="t" r="r" b="b"/>
            <a:pathLst>
              <a:path w="11041380" h="957580">
                <a:moveTo>
                  <a:pt x="11041380" y="0"/>
                </a:moveTo>
                <a:lnTo>
                  <a:pt x="0" y="0"/>
                </a:lnTo>
                <a:lnTo>
                  <a:pt x="0" y="957072"/>
                </a:lnTo>
                <a:lnTo>
                  <a:pt x="10742295" y="957072"/>
                </a:lnTo>
                <a:lnTo>
                  <a:pt x="11041380" y="0"/>
                </a:lnTo>
                <a:close/>
              </a:path>
            </a:pathLst>
          </a:custGeom>
          <a:solidFill>
            <a:srgbClr val="0031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027407" y="0"/>
            <a:ext cx="165100" cy="6858000"/>
          </a:xfrm>
          <a:custGeom>
            <a:avLst/>
            <a:gdLst/>
            <a:ahLst/>
            <a:cxnLst/>
            <a:rect l="l" t="t" r="r" b="b"/>
            <a:pathLst>
              <a:path w="165100" h="6858000">
                <a:moveTo>
                  <a:pt x="164592" y="0"/>
                </a:moveTo>
                <a:lnTo>
                  <a:pt x="0" y="0"/>
                </a:lnTo>
                <a:lnTo>
                  <a:pt x="0" y="6858000"/>
                </a:lnTo>
                <a:lnTo>
                  <a:pt x="164592" y="6858000"/>
                </a:lnTo>
                <a:lnTo>
                  <a:pt x="164592" y="0"/>
                </a:lnTo>
                <a:close/>
              </a:path>
            </a:pathLst>
          </a:custGeom>
          <a:solidFill>
            <a:srgbClr val="0031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027408" y="0"/>
            <a:ext cx="165100" cy="6858000"/>
          </a:xfrm>
          <a:custGeom>
            <a:avLst/>
            <a:gdLst/>
            <a:ahLst/>
            <a:cxnLst/>
            <a:rect l="l" t="t" r="r" b="b"/>
            <a:pathLst>
              <a:path w="165100" h="6858000">
                <a:moveTo>
                  <a:pt x="164592" y="0"/>
                </a:moveTo>
                <a:lnTo>
                  <a:pt x="152400" y="0"/>
                </a:lnTo>
                <a:lnTo>
                  <a:pt x="152400" y="12192"/>
                </a:lnTo>
                <a:lnTo>
                  <a:pt x="152400" y="6845808"/>
                </a:lnTo>
                <a:lnTo>
                  <a:pt x="12192" y="6845808"/>
                </a:lnTo>
                <a:lnTo>
                  <a:pt x="12192" y="12192"/>
                </a:lnTo>
                <a:lnTo>
                  <a:pt x="152400" y="12192"/>
                </a:lnTo>
                <a:lnTo>
                  <a:pt x="152400" y="0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lnTo>
                  <a:pt x="0" y="6845808"/>
                </a:lnTo>
                <a:lnTo>
                  <a:pt x="0" y="6858000"/>
                </a:lnTo>
                <a:lnTo>
                  <a:pt x="12192" y="6858000"/>
                </a:lnTo>
                <a:lnTo>
                  <a:pt x="152400" y="6858000"/>
                </a:lnTo>
                <a:lnTo>
                  <a:pt x="164592" y="6858000"/>
                </a:lnTo>
                <a:lnTo>
                  <a:pt x="164592" y="6845808"/>
                </a:lnTo>
                <a:lnTo>
                  <a:pt x="164592" y="12192"/>
                </a:lnTo>
                <a:lnTo>
                  <a:pt x="164592" y="0"/>
                </a:lnTo>
                <a:close/>
              </a:path>
            </a:pathLst>
          </a:custGeom>
          <a:solidFill>
            <a:srgbClr val="085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967" y="179019"/>
            <a:ext cx="10043998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053236"/>
            <a:ext cx="11494135" cy="4784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71859" y="6440364"/>
            <a:ext cx="241934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0" dirty="0"/>
              <a:pPr marL="114300">
                <a:lnSpc>
                  <a:spcPct val="100000"/>
                </a:lnSpc>
                <a:spcBef>
                  <a:spcPts val="15"/>
                </a:spcBef>
              </a:pPr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1" y="3413582"/>
            <a:ext cx="55626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Cambria"/>
                <a:cs typeface="Cambria"/>
              </a:rPr>
              <a:t>CA</a:t>
            </a:r>
            <a:r>
              <a:rPr sz="2800" b="1" spc="-7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en-US" sz="2800" b="1" spc="-75" dirty="0">
                <a:solidFill>
                  <a:srgbClr val="FFFFFF"/>
                </a:solidFill>
                <a:latin typeface="Cambria"/>
                <a:cs typeface="Cambria"/>
              </a:rPr>
              <a:t>ROHIT PRASAD</a:t>
            </a:r>
            <a:endParaRPr sz="28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250647" y="1991739"/>
            <a:ext cx="6835953" cy="16954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08910" marR="5080" indent="-2696845">
              <a:lnSpc>
                <a:spcPct val="110000"/>
              </a:lnSpc>
              <a:spcBef>
                <a:spcPts val="105"/>
              </a:spcBef>
            </a:pPr>
            <a:r>
              <a:rPr lang="en-US" sz="3400" dirty="0">
                <a:latin typeface="Cambria"/>
                <a:cs typeface="Cambria"/>
              </a:rPr>
              <a:t>Key Highlights of Finance Bill 2024</a:t>
            </a:r>
            <a:br>
              <a:rPr lang="en-US" sz="3400" dirty="0">
                <a:latin typeface="Cambria"/>
                <a:cs typeface="Cambria"/>
              </a:rPr>
            </a:br>
            <a:br>
              <a:rPr lang="en-US" sz="3400" dirty="0">
                <a:latin typeface="Cambria"/>
                <a:cs typeface="Cambria"/>
              </a:rPr>
            </a:br>
            <a:endParaRPr sz="3400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5334000"/>
            <a:ext cx="4953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lgerian" panose="04020705040A02060702" pitchFamily="82" charset="0"/>
              </a:rPr>
              <a:t>SEMINAR AT EIRC – ICAI</a:t>
            </a:r>
          </a:p>
          <a:p>
            <a:pPr algn="ctr"/>
            <a:endParaRPr lang="en-US" sz="2400" b="1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Algerian" panose="04020705040A02060702" pitchFamily="82" charset="0"/>
              </a:rPr>
              <a:t>Date : 24</a:t>
            </a:r>
            <a:r>
              <a:rPr lang="en-US" sz="2400" b="1" baseline="30000" dirty="0">
                <a:solidFill>
                  <a:srgbClr val="0070C0"/>
                </a:solidFill>
                <a:latin typeface="Algerian" panose="04020705040A02060702" pitchFamily="8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Algerian" panose="04020705040A02060702" pitchFamily="82" charset="0"/>
              </a:rPr>
              <a:t> April 2024</a:t>
            </a:r>
          </a:p>
          <a:p>
            <a:pPr algn="ctr"/>
            <a:endParaRPr lang="en-US" sz="1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66" y="179019"/>
            <a:ext cx="10600233" cy="492443"/>
          </a:xfrm>
        </p:spPr>
        <p:txBody>
          <a:bodyPr/>
          <a:lstStyle/>
          <a:p>
            <a:r>
              <a:rPr lang="en-US" sz="3200" dirty="0"/>
              <a:t>Key Highlights of Interim Budget of Finance Bill, 2024 GST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340" y="1053237"/>
            <a:ext cx="11494135" cy="640175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The Manner and time of </a:t>
            </a:r>
            <a:r>
              <a:rPr lang="en-US" sz="1600" b="1" dirty="0"/>
              <a:t>Distribution of credit by Input Service Distributor prospectively</a:t>
            </a:r>
            <a:r>
              <a:rPr lang="en-US" sz="1600" dirty="0"/>
              <a:t> changed from the date of enactment.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Registration as </a:t>
            </a:r>
            <a:r>
              <a:rPr lang="en-US" sz="1600" b="1" dirty="0"/>
              <a:t>ISD and Distribution of ITC </a:t>
            </a:r>
            <a:r>
              <a:rPr lang="en-US" sz="1600" dirty="0"/>
              <a:t>is proposed to become </a:t>
            </a:r>
            <a:r>
              <a:rPr lang="en-US" sz="1600" b="1" i="1" dirty="0"/>
              <a:t>Mandatory </a:t>
            </a:r>
            <a:r>
              <a:rPr lang="en-US" sz="1600" dirty="0"/>
              <a:t>for any </a:t>
            </a:r>
            <a:r>
              <a:rPr lang="en-US" sz="1600" b="1" dirty="0"/>
              <a:t>person</a:t>
            </a:r>
            <a:r>
              <a:rPr lang="en-US" sz="1600" dirty="0"/>
              <a:t> who </a:t>
            </a:r>
            <a:r>
              <a:rPr lang="en-US" sz="1600" b="1" dirty="0"/>
              <a:t>receives invoices for or on behalf of other branches having separate GSTIN</a:t>
            </a:r>
            <a:r>
              <a:rPr lang="en-US" sz="1600" dirty="0"/>
              <a:t>. 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It is imperative that all </a:t>
            </a:r>
            <a:r>
              <a:rPr lang="en-US" sz="1600" b="1" dirty="0"/>
              <a:t>multi location entities </a:t>
            </a:r>
            <a:r>
              <a:rPr lang="en-US" sz="1600" dirty="0"/>
              <a:t>should evaluate whether any </a:t>
            </a:r>
            <a:r>
              <a:rPr lang="en-US" sz="1600" b="1" dirty="0"/>
              <a:t>branch is receiving invoice </a:t>
            </a:r>
            <a:r>
              <a:rPr lang="en-US" sz="1600" dirty="0"/>
              <a:t>on </a:t>
            </a:r>
            <a:r>
              <a:rPr lang="en-US" sz="1600" b="1" dirty="0"/>
              <a:t>behalf of another</a:t>
            </a:r>
            <a:r>
              <a:rPr lang="en-US" sz="1600" dirty="0"/>
              <a:t> and determine their requirements to distribute ITC as ISD.</a:t>
            </a:r>
          </a:p>
          <a:p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ITC </a:t>
            </a:r>
            <a:r>
              <a:rPr lang="en-US" sz="1600" dirty="0"/>
              <a:t>is </a:t>
            </a:r>
            <a:r>
              <a:rPr lang="en-US" sz="1600" b="1" dirty="0"/>
              <a:t>distributed </a:t>
            </a:r>
            <a:r>
              <a:rPr lang="en-US" sz="1600" dirty="0"/>
              <a:t>based  solely on the basis of the </a:t>
            </a:r>
            <a:r>
              <a:rPr lang="en-US" sz="1600" b="1" dirty="0"/>
              <a:t>Turnover</a:t>
            </a:r>
            <a:r>
              <a:rPr lang="en-US" sz="1600" dirty="0"/>
              <a:t>. ISD invoice containing relevant particulars would be used for distribution of ITC to other branches. </a:t>
            </a:r>
            <a:r>
              <a:rPr lang="en-US" sz="1600" b="1" dirty="0"/>
              <a:t>CGST can be distributed as CGST or IGST </a:t>
            </a:r>
            <a:r>
              <a:rPr lang="en-US" sz="1600" dirty="0"/>
              <a:t>and </a:t>
            </a:r>
            <a:r>
              <a:rPr lang="en-US" sz="1600" b="1" dirty="0"/>
              <a:t>IGST as IGST or CGST.</a:t>
            </a:r>
          </a:p>
          <a:p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Multi-location entities </a:t>
            </a:r>
            <a:r>
              <a:rPr lang="en-US" sz="1600" dirty="0"/>
              <a:t>should </a:t>
            </a:r>
            <a:r>
              <a:rPr lang="en-US" sz="1600" b="1" dirty="0"/>
              <a:t>commence</a:t>
            </a:r>
            <a:r>
              <a:rPr lang="en-US" sz="1600" dirty="0"/>
              <a:t> their preparation for </a:t>
            </a:r>
            <a:r>
              <a:rPr lang="en-US" sz="1600" b="1" dirty="0"/>
              <a:t>compliance with these provisions </a:t>
            </a:r>
            <a:r>
              <a:rPr lang="en-US" sz="1600" dirty="0"/>
              <a:t>to avoid any sudden knee jerk changes in their procedure. This may involve the following steps :- </a:t>
            </a:r>
          </a:p>
          <a:p>
            <a:endParaRPr lang="en-US" sz="1600" dirty="0"/>
          </a:p>
          <a:p>
            <a:pPr>
              <a:buFont typeface="Wingdings" pitchFamily="2" charset="2"/>
              <a:buChar char="ü"/>
            </a:pPr>
            <a:r>
              <a:rPr lang="en-US" sz="1600" b="1" dirty="0"/>
              <a:t>Register as ISD </a:t>
            </a:r>
            <a:r>
              <a:rPr lang="en-US" sz="1600" dirty="0"/>
              <a:t>in the relevant state (if not registered) </a:t>
            </a:r>
          </a:p>
          <a:p>
            <a:pPr>
              <a:buFont typeface="Wingdings" pitchFamily="2" charset="2"/>
              <a:buChar char="ü"/>
            </a:pPr>
            <a:r>
              <a:rPr lang="en-US" sz="1600" b="1" dirty="0"/>
              <a:t>Expense-wise evaluation </a:t>
            </a:r>
            <a:r>
              <a:rPr lang="en-US" sz="1600" dirty="0"/>
              <a:t>of ITC distributable to other branches </a:t>
            </a:r>
          </a:p>
          <a:p>
            <a:pPr>
              <a:buFont typeface="Wingdings" pitchFamily="2" charset="2"/>
              <a:buChar char="ü"/>
            </a:pPr>
            <a:r>
              <a:rPr lang="en-US" sz="1600" b="1" dirty="0"/>
              <a:t>Identify the vendors </a:t>
            </a:r>
            <a:r>
              <a:rPr lang="en-US" sz="1600" dirty="0"/>
              <a:t>from whom distributable ITC is received 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Provide </a:t>
            </a:r>
            <a:r>
              <a:rPr lang="en-US" sz="1600" b="1" dirty="0"/>
              <a:t>GSTIN of ISD </a:t>
            </a:r>
            <a:r>
              <a:rPr lang="en-US" sz="1600" dirty="0"/>
              <a:t>to such vendor 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Ensure that vendor provides </a:t>
            </a:r>
            <a:r>
              <a:rPr lang="en-US" sz="1600" b="1" dirty="0"/>
              <a:t>invoice</a:t>
            </a:r>
            <a:r>
              <a:rPr lang="en-US" sz="1600" dirty="0"/>
              <a:t> in the name of </a:t>
            </a:r>
            <a:r>
              <a:rPr lang="en-US" sz="1600" b="1" dirty="0"/>
              <a:t>ISD only 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Accounting and transfer of such </a:t>
            </a:r>
            <a:r>
              <a:rPr lang="en-US" sz="1600" b="1" dirty="0"/>
              <a:t>ITC to be recognized in ISD Books 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ISD Invoice to be issued and </a:t>
            </a:r>
            <a:r>
              <a:rPr lang="en-US" sz="1600" b="1" dirty="0"/>
              <a:t>reported</a:t>
            </a:r>
            <a:r>
              <a:rPr lang="en-US" sz="1600" dirty="0"/>
              <a:t> in </a:t>
            </a:r>
            <a:r>
              <a:rPr lang="en-US" sz="1600" b="1" dirty="0"/>
              <a:t>GSTR-6</a:t>
            </a:r>
            <a:r>
              <a:rPr lang="en-US" sz="16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1600" b="1" dirty="0"/>
              <a:t>Recipient branch </a:t>
            </a:r>
            <a:r>
              <a:rPr lang="en-US" sz="1600" dirty="0"/>
              <a:t>to recognize </a:t>
            </a:r>
            <a:r>
              <a:rPr lang="en-US" sz="1600" b="1" dirty="0"/>
              <a:t>ITC in their books </a:t>
            </a:r>
            <a:r>
              <a:rPr lang="en-US" sz="1600" dirty="0"/>
              <a:t>and </a:t>
            </a:r>
            <a:r>
              <a:rPr lang="en-US" sz="1600" b="1" dirty="0"/>
              <a:t>GSTR-3B </a:t>
            </a:r>
          </a:p>
          <a:p>
            <a:pPr>
              <a:buFont typeface="Wingdings" pitchFamily="2" charset="2"/>
              <a:buChar char="ü"/>
            </a:pPr>
            <a:r>
              <a:rPr lang="en-US" sz="1600" b="1" dirty="0"/>
              <a:t>Reconciliation </a:t>
            </a:r>
            <a:r>
              <a:rPr lang="en-US" sz="1600" dirty="0"/>
              <a:t>between  </a:t>
            </a:r>
            <a:r>
              <a:rPr lang="en-US" sz="1600" b="1" dirty="0"/>
              <a:t>ISD distribution and ITC receipt .</a:t>
            </a:r>
          </a:p>
          <a:p>
            <a:endParaRPr lang="en-US" sz="1600" dirty="0"/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66" y="179019"/>
            <a:ext cx="10371633" cy="984885"/>
          </a:xfrm>
        </p:spPr>
        <p:txBody>
          <a:bodyPr/>
          <a:lstStyle/>
          <a:p>
            <a:r>
              <a:rPr lang="en-US" sz="3200" dirty="0"/>
              <a:t>Key Highlights of Interim Budget of Finance Bill, 2024 GST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340" y="1053237"/>
            <a:ext cx="11494135" cy="5499963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sz="2000" b="1" dirty="0"/>
              <a:t>Penalty</a:t>
            </a:r>
            <a:r>
              <a:rPr lang="en-US" sz="2000" dirty="0"/>
              <a:t> for </a:t>
            </a:r>
            <a:r>
              <a:rPr lang="en-US" sz="2000" b="1" dirty="0"/>
              <a:t>failure to register certain machines </a:t>
            </a:r>
            <a:r>
              <a:rPr lang="en-US" sz="2000" dirty="0"/>
              <a:t>used in </a:t>
            </a:r>
            <a:r>
              <a:rPr lang="en-US" sz="2000" b="1" dirty="0"/>
              <a:t>manufacture of goods </a:t>
            </a:r>
            <a:r>
              <a:rPr lang="en-US" sz="2000" dirty="0"/>
              <a:t>as per special procedure u/s 148 of the CGST Act, 2017.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In order to </a:t>
            </a:r>
            <a:r>
              <a:rPr lang="en-US" sz="2000" b="1" dirty="0"/>
              <a:t>track production </a:t>
            </a:r>
            <a:r>
              <a:rPr lang="en-US" sz="2000" dirty="0"/>
              <a:t>of certain products like </a:t>
            </a:r>
            <a:r>
              <a:rPr lang="en-US" sz="2000" b="1" dirty="0"/>
              <a:t>Pan </a:t>
            </a:r>
            <a:r>
              <a:rPr lang="en-US" sz="2000" b="1" dirty="0" err="1"/>
              <a:t>Masala</a:t>
            </a:r>
            <a:r>
              <a:rPr lang="en-US" sz="2000" b="1" dirty="0"/>
              <a:t>, Tobacco, Hookah, </a:t>
            </a:r>
            <a:r>
              <a:rPr lang="en-US" sz="2000" b="1" dirty="0" err="1"/>
              <a:t>Gutkha</a:t>
            </a:r>
            <a:r>
              <a:rPr lang="en-US" sz="2000" b="1" dirty="0"/>
              <a:t>, </a:t>
            </a:r>
            <a:r>
              <a:rPr lang="en-US" sz="2000" b="1" dirty="0" err="1"/>
              <a:t>Khaini</a:t>
            </a:r>
            <a:r>
              <a:rPr lang="en-US" sz="2000" b="1" dirty="0"/>
              <a:t>, </a:t>
            </a:r>
            <a:r>
              <a:rPr lang="en-US" sz="2000" b="1" dirty="0" err="1"/>
              <a:t>Zarda</a:t>
            </a:r>
            <a:r>
              <a:rPr lang="en-US" sz="2000" b="1" dirty="0"/>
              <a:t> </a:t>
            </a:r>
            <a:r>
              <a:rPr lang="en-US" sz="2000" dirty="0"/>
              <a:t>etc., a </a:t>
            </a:r>
            <a:r>
              <a:rPr lang="en-US" sz="2000" b="1" dirty="0"/>
              <a:t>special procedure </a:t>
            </a:r>
            <a:r>
              <a:rPr lang="en-US" sz="2000" dirty="0"/>
              <a:t>had been prescribed for </a:t>
            </a:r>
            <a:r>
              <a:rPr lang="en-US" sz="2000" b="1" dirty="0"/>
              <a:t>persons manufacturing </a:t>
            </a:r>
            <a:r>
              <a:rPr lang="en-US" sz="2000" dirty="0"/>
              <a:t>such goods.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Details of packing machines </a:t>
            </a:r>
            <a:r>
              <a:rPr lang="en-US" sz="2000" dirty="0"/>
              <a:t>used for </a:t>
            </a:r>
            <a:r>
              <a:rPr lang="en-US" sz="2000" b="1" dirty="0"/>
              <a:t>filling</a:t>
            </a:r>
            <a:r>
              <a:rPr lang="en-US" sz="2000" dirty="0"/>
              <a:t> and </a:t>
            </a:r>
            <a:r>
              <a:rPr lang="en-US" sz="2000" b="1" dirty="0"/>
              <a:t>packing</a:t>
            </a:r>
            <a:r>
              <a:rPr lang="en-US" sz="2000" dirty="0"/>
              <a:t> such goods are to be </a:t>
            </a:r>
            <a:r>
              <a:rPr lang="en-US" sz="2000" b="1" dirty="0"/>
              <a:t>furnished</a:t>
            </a:r>
            <a:r>
              <a:rPr lang="en-US" sz="2000" dirty="0"/>
              <a:t> in </a:t>
            </a:r>
            <a:r>
              <a:rPr lang="en-US" sz="2000" b="1" dirty="0"/>
              <a:t>Form SRM-1</a:t>
            </a:r>
            <a:r>
              <a:rPr lang="en-US" sz="2000" dirty="0"/>
              <a:t>. Further, detailed procedure of such submission and regular </a:t>
            </a:r>
            <a:r>
              <a:rPr lang="en-US" sz="2000" b="1" dirty="0"/>
              <a:t>monthly statement in SRM-2 </a:t>
            </a:r>
            <a:r>
              <a:rPr lang="en-US" sz="2000" dirty="0"/>
              <a:t>has been prescribed in </a:t>
            </a:r>
            <a:r>
              <a:rPr lang="en-US" sz="2000" b="1" dirty="0"/>
              <a:t>Notification no. 4/2024-CT dated 5th Jan 2024</a:t>
            </a:r>
            <a:r>
              <a:rPr lang="en-US" sz="2000" dirty="0"/>
              <a:t>.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Penalty of Rs. 1 </a:t>
            </a:r>
            <a:r>
              <a:rPr lang="en-US" sz="2000" b="1" dirty="0" err="1"/>
              <a:t>lakh</a:t>
            </a:r>
            <a:r>
              <a:rPr lang="en-US" sz="2000" b="1" dirty="0"/>
              <a:t> per machine </a:t>
            </a:r>
            <a:r>
              <a:rPr lang="en-US" sz="2000" dirty="0"/>
              <a:t>is provided to the extent </a:t>
            </a:r>
            <a:r>
              <a:rPr lang="en-US" sz="2000" b="1" dirty="0"/>
              <a:t>they are not registered</a:t>
            </a:r>
            <a:r>
              <a:rPr lang="en-US" sz="2000" dirty="0"/>
              <a:t>. It may further be liable for </a:t>
            </a:r>
            <a:r>
              <a:rPr lang="en-US" sz="2000" b="1" dirty="0"/>
              <a:t>seizure and confiscation.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</a:t>
            </a:r>
            <a:r>
              <a:rPr lang="en-US" sz="2000" b="1" dirty="0"/>
              <a:t>confiscation of the machine will not take place </a:t>
            </a:r>
            <a:r>
              <a:rPr lang="en-US" sz="2000" dirty="0"/>
              <a:t>if the </a:t>
            </a:r>
            <a:r>
              <a:rPr lang="en-US" sz="2000" b="1" dirty="0"/>
              <a:t>penalty stands paid </a:t>
            </a:r>
            <a:r>
              <a:rPr lang="en-US" sz="2000" dirty="0"/>
              <a:t>and the </a:t>
            </a:r>
            <a:r>
              <a:rPr lang="en-US" sz="2000" b="1" dirty="0"/>
              <a:t>registration </a:t>
            </a:r>
            <a:r>
              <a:rPr lang="en-US" sz="2000" dirty="0"/>
              <a:t>takes place </a:t>
            </a:r>
            <a:r>
              <a:rPr lang="en-US" sz="2000" b="1" dirty="0"/>
              <a:t>within 3 days of penalty order.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algn="just"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GST : New Payments Mechanism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340" y="1053236"/>
            <a:ext cx="11494135" cy="603242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The GST Payment can be made through –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Debit Card, </a:t>
            </a:r>
          </a:p>
          <a:p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Credit Card </a:t>
            </a:r>
            <a:r>
              <a:rPr lang="en-US" dirty="0"/>
              <a:t>and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UPI ID </a:t>
            </a:r>
            <a:r>
              <a:rPr lang="en-US" dirty="0"/>
              <a:t>– </a:t>
            </a:r>
            <a:r>
              <a:rPr lang="en-US" b="1" dirty="0"/>
              <a:t>Google Pay, PhonePe. </a:t>
            </a:r>
          </a:p>
          <a:p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 Credit Card charges is </a:t>
            </a:r>
            <a:r>
              <a:rPr lang="en-US" b="1" dirty="0"/>
              <a:t>0.78% approx</a:t>
            </a:r>
            <a:r>
              <a:rPr lang="en-US" dirty="0"/>
              <a:t> for the GST payment.</a:t>
            </a:r>
          </a:p>
          <a:p>
            <a:r>
              <a:rPr lang="en-US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UPI payment mechanism has started for few states but it will soon be implemented for all the States in India.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Rule 37A: Understanding ITC Reversal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340" y="1053237"/>
            <a:ext cx="11494135" cy="59708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/>
              <a:t> On</a:t>
            </a:r>
            <a:r>
              <a:rPr lang="en-US" sz="2400" dirty="0"/>
              <a:t> </a:t>
            </a:r>
            <a:r>
              <a:rPr lang="en-US" sz="2400" b="1" dirty="0"/>
              <a:t>14</a:t>
            </a:r>
            <a:r>
              <a:rPr lang="en-US" sz="2400" b="1" baseline="30000" dirty="0"/>
              <a:t>th</a:t>
            </a:r>
            <a:r>
              <a:rPr lang="en-US" sz="2400" b="1" dirty="0"/>
              <a:t> November 2023</a:t>
            </a:r>
            <a:r>
              <a:rPr lang="en-US" sz="2400" dirty="0"/>
              <a:t>, a vide </a:t>
            </a:r>
            <a:r>
              <a:rPr lang="en-US" sz="2400" b="1" dirty="0"/>
              <a:t>Rule 37A of CGST Rules 2017 </a:t>
            </a:r>
            <a:r>
              <a:rPr lang="en-US" sz="2400" dirty="0"/>
              <a:t>was enacted and implemented. </a:t>
            </a:r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The </a:t>
            </a:r>
            <a:r>
              <a:rPr lang="en-US" sz="2400" b="1" dirty="0"/>
              <a:t>Rule 37A </a:t>
            </a:r>
            <a:r>
              <a:rPr lang="en-US" sz="2400" dirty="0"/>
              <a:t>mandates the </a:t>
            </a:r>
            <a:r>
              <a:rPr lang="en-US" sz="2400" b="1" dirty="0"/>
              <a:t>Taxpayers</a:t>
            </a:r>
            <a:r>
              <a:rPr lang="en-US" sz="2400" dirty="0"/>
              <a:t> to </a:t>
            </a:r>
            <a:r>
              <a:rPr lang="en-US" sz="2400" b="1" dirty="0"/>
              <a:t>reverse</a:t>
            </a:r>
            <a:r>
              <a:rPr lang="en-US" sz="2400" dirty="0"/>
              <a:t> the </a:t>
            </a:r>
            <a:r>
              <a:rPr lang="en-US" sz="2400" b="1" dirty="0"/>
              <a:t>ITC availed </a:t>
            </a:r>
            <a:r>
              <a:rPr lang="en-US" sz="2400" dirty="0"/>
              <a:t>on invoices or debit notes furnished by suppliers in </a:t>
            </a:r>
            <a:r>
              <a:rPr lang="en-US" sz="2400" b="1" dirty="0"/>
              <a:t>GSTR-1/IFF</a:t>
            </a:r>
            <a:r>
              <a:rPr lang="en-US" sz="2400" dirty="0"/>
              <a:t>. If the </a:t>
            </a:r>
            <a:r>
              <a:rPr lang="en-US" sz="2400" b="1" dirty="0"/>
              <a:t>supplier fails to file GSTR-3B </a:t>
            </a:r>
            <a:r>
              <a:rPr lang="en-US" sz="2400" dirty="0"/>
              <a:t>for the specified period until the 30</a:t>
            </a:r>
            <a:r>
              <a:rPr lang="en-US" sz="2400" baseline="30000" dirty="0"/>
              <a:t>th</a:t>
            </a:r>
            <a:r>
              <a:rPr lang="en-US" sz="2400" dirty="0"/>
              <a:t> September following the financial year end, then the </a:t>
            </a:r>
            <a:r>
              <a:rPr lang="en-US" sz="2400" b="1" dirty="0"/>
              <a:t>recipient must reverse the ITC availed.</a:t>
            </a:r>
          </a:p>
          <a:p>
            <a:endParaRPr lang="en-US" sz="2400" b="1" dirty="0"/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 Suggestion: </a:t>
            </a:r>
            <a:r>
              <a:rPr lang="en-US" sz="2400" dirty="0"/>
              <a:t>While claiming ITC in GSTR-3B two </a:t>
            </a:r>
            <a:r>
              <a:rPr lang="en-US" sz="2400" b="1" dirty="0"/>
              <a:t>Additional points </a:t>
            </a:r>
            <a:r>
              <a:rPr lang="en-US" sz="2400" dirty="0"/>
              <a:t>to be </a:t>
            </a:r>
            <a:r>
              <a:rPr lang="en-US" sz="2400" b="1" dirty="0"/>
              <a:t>checked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The </a:t>
            </a:r>
            <a:r>
              <a:rPr lang="en-US" sz="2000" b="1" dirty="0"/>
              <a:t>Invoices</a:t>
            </a:r>
            <a:r>
              <a:rPr lang="en-US" sz="2000" dirty="0"/>
              <a:t> details should be </a:t>
            </a:r>
            <a:r>
              <a:rPr lang="en-US" sz="2000" b="1" dirty="0"/>
              <a:t>reflected in GSTR-2B.</a:t>
            </a:r>
          </a:p>
          <a:p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Check the </a:t>
            </a:r>
            <a:r>
              <a:rPr lang="en-US" sz="2000" b="1" dirty="0"/>
              <a:t>“GSTR-3B filing Status” </a:t>
            </a:r>
            <a:r>
              <a:rPr lang="en-US" sz="2000" dirty="0"/>
              <a:t>of the Supplier in GSTR-2A. If the status is showing </a:t>
            </a:r>
            <a:r>
              <a:rPr lang="en-US" sz="2000" b="1" dirty="0"/>
              <a:t>“Y”</a:t>
            </a:r>
            <a:r>
              <a:rPr lang="en-US" sz="2000" dirty="0"/>
              <a:t> then it stands </a:t>
            </a:r>
            <a:r>
              <a:rPr lang="en-US" sz="2000" b="1" dirty="0"/>
              <a:t>“Yes” then the supplier can claim ITC in GSTR-3B </a:t>
            </a:r>
            <a:r>
              <a:rPr lang="en-US" sz="2000" dirty="0"/>
              <a:t>and if it shows </a:t>
            </a:r>
            <a:r>
              <a:rPr lang="en-US" sz="2000" b="1" dirty="0"/>
              <a:t>“N”</a:t>
            </a:r>
            <a:r>
              <a:rPr lang="en-US" sz="2000" dirty="0"/>
              <a:t> then </a:t>
            </a:r>
            <a:r>
              <a:rPr lang="en-US" sz="2000" b="1" dirty="0"/>
              <a:t>do not claim the ITC </a:t>
            </a:r>
            <a:r>
              <a:rPr lang="en-US" sz="2000" dirty="0"/>
              <a:t>for the particular invoice and </a:t>
            </a:r>
            <a:r>
              <a:rPr lang="en-US" sz="2000" b="1" dirty="0"/>
              <a:t>ask your supplier to file and discharge the taxes in GSTR-3B</a:t>
            </a:r>
            <a:r>
              <a:rPr lang="en-US" sz="2000" dirty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b="1" dirty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5056" y="1767839"/>
            <a:ext cx="5496210" cy="13614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95601" y="3360242"/>
            <a:ext cx="7864982" cy="189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sz="3000" b="1" i="1" dirty="0">
                <a:latin typeface="Cambria"/>
                <a:cs typeface="Cambria"/>
              </a:rPr>
              <a:t>For</a:t>
            </a:r>
            <a:r>
              <a:rPr sz="3000" b="1" i="1" spc="-95" dirty="0">
                <a:latin typeface="Cambria"/>
                <a:cs typeface="Cambria"/>
              </a:rPr>
              <a:t> </a:t>
            </a:r>
            <a:r>
              <a:rPr sz="3000" b="1" i="1" dirty="0">
                <a:latin typeface="Cambria"/>
                <a:cs typeface="Cambria"/>
              </a:rPr>
              <a:t>a</a:t>
            </a:r>
            <a:r>
              <a:rPr lang="en-US" sz="3000" b="1" i="1" dirty="0">
                <a:latin typeface="Cambria"/>
                <a:cs typeface="Cambria"/>
              </a:rPr>
              <a:t>n</a:t>
            </a:r>
            <a:r>
              <a:rPr sz="3000" b="1" i="1" dirty="0">
                <a:latin typeface="Cambria"/>
                <a:cs typeface="Cambria"/>
              </a:rPr>
              <a:t>y</a:t>
            </a:r>
            <a:r>
              <a:rPr sz="3000" b="1" i="1" spc="-95" dirty="0">
                <a:latin typeface="Cambria"/>
                <a:cs typeface="Cambria"/>
              </a:rPr>
              <a:t> </a:t>
            </a:r>
            <a:r>
              <a:rPr sz="3000" b="1" i="1" spc="-10" dirty="0">
                <a:latin typeface="Cambria"/>
                <a:cs typeface="Cambria"/>
              </a:rPr>
              <a:t>clarification</a:t>
            </a:r>
            <a:endParaRPr lang="en-US" sz="3000" b="1" i="1" spc="-10" dirty="0">
              <a:latin typeface="Cambria"/>
              <a:cs typeface="Cambria"/>
            </a:endParaRPr>
          </a:p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lang="en-US" sz="3000" b="1" i="1" spc="-10" dirty="0">
                <a:latin typeface="Cambria"/>
                <a:cs typeface="Cambria"/>
              </a:rPr>
              <a:t>Contact : +91-8697266146</a:t>
            </a:r>
          </a:p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lang="en-US" sz="3000" b="1" i="1" spc="-10" dirty="0">
                <a:latin typeface="Cambria"/>
                <a:cs typeface="Cambria"/>
              </a:rPr>
              <a:t>Email : carohitprasad@gmail.com</a:t>
            </a:r>
          </a:p>
          <a:p>
            <a:pPr marL="3810" algn="ctr">
              <a:lnSpc>
                <a:spcPct val="100000"/>
              </a:lnSpc>
              <a:spcBef>
                <a:spcPts val="100"/>
              </a:spcBef>
            </a:pPr>
            <a:endParaRPr sz="30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E6EC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</TotalTime>
  <Words>693</Words>
  <Application>Microsoft Office PowerPoint</Application>
  <PresentationFormat>Widescreen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Cambria</vt:lpstr>
      <vt:lpstr>Times New Roman</vt:lpstr>
      <vt:lpstr>Wingdings</vt:lpstr>
      <vt:lpstr>Office Theme</vt:lpstr>
      <vt:lpstr>Key Highlights of Finance Bill 2024  </vt:lpstr>
      <vt:lpstr>Key Highlights of Interim Budget of Finance Bill, 2024 GST </vt:lpstr>
      <vt:lpstr>Key Highlights of Interim Budget of Finance Bill, 2024 GST </vt:lpstr>
      <vt:lpstr>Changes in GST : New Payments Mechanism</vt:lpstr>
      <vt:lpstr>New Rule 37A: Understanding ITC Reversal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GSTR-9C – Issues and Solutions</dc:title>
  <dc:creator>User User</dc:creator>
  <cp:lastModifiedBy>User User</cp:lastModifiedBy>
  <cp:revision>203</cp:revision>
  <dcterms:created xsi:type="dcterms:W3CDTF">2023-11-04T04:52:09Z</dcterms:created>
  <dcterms:modified xsi:type="dcterms:W3CDTF">2024-04-22T16:37:09Z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2023-11-04T00:00:00Z</vt:filetime>
  </property>
  <property fmtid="{D5CDD505-2E9C-101B-9397-08002B2CF9AE}" pid="5" name="Producer">
    <vt:lpwstr>www.ilovepdf.com</vt:lpwstr>
  </property>
</Properties>
</file>